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73" r:id="rId5"/>
    <p:sldId id="266" r:id="rId6"/>
    <p:sldId id="277" r:id="rId7"/>
    <p:sldId id="279" r:id="rId8"/>
    <p:sldId id="280" r:id="rId9"/>
    <p:sldId id="274" r:id="rId10"/>
    <p:sldId id="275" r:id="rId11"/>
    <p:sldId id="276" r:id="rId12"/>
    <p:sldId id="278" r:id="rId13"/>
  </p:sldIdLst>
  <p:sldSz cx="9906000" cy="6858000" type="A4"/>
  <p:notesSz cx="6788150" cy="99234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348" y="-45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CCB21-8233-4CAA-9A58-0F77AA2404D8}" type="datetimeFigureOut">
              <a:rPr lang="ko-KR" altLang="en-US" smtClean="0"/>
              <a:pPr/>
              <a:t>2015-06-25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3924-C55E-424E-A386-042BDCB1A9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749-C77D-4BEB-B342-E988D44C0E1E}" type="datetimeFigureOut">
              <a:rPr lang="ko-KR" altLang="en-US" smtClean="0"/>
              <a:pPr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007A-6FA6-4133-A5E0-22F6F9F543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749-C77D-4BEB-B342-E988D44C0E1E}" type="datetimeFigureOut">
              <a:rPr lang="ko-KR" altLang="en-US" smtClean="0"/>
              <a:pPr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007A-6FA6-4133-A5E0-22F6F9F543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749-C77D-4BEB-B342-E988D44C0E1E}" type="datetimeFigureOut">
              <a:rPr lang="ko-KR" altLang="en-US" smtClean="0"/>
              <a:pPr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007A-6FA6-4133-A5E0-22F6F9F543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749-C77D-4BEB-B342-E988D44C0E1E}" type="datetimeFigureOut">
              <a:rPr lang="ko-KR" altLang="en-US" smtClean="0"/>
              <a:pPr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007A-6FA6-4133-A5E0-22F6F9F543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749-C77D-4BEB-B342-E988D44C0E1E}" type="datetimeFigureOut">
              <a:rPr lang="ko-KR" altLang="en-US" smtClean="0"/>
              <a:pPr/>
              <a:t>2015-06-25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007A-6FA6-4133-A5E0-22F6F9F543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749-C77D-4BEB-B342-E988D44C0E1E}" type="datetimeFigureOut">
              <a:rPr lang="ko-KR" altLang="en-US" smtClean="0"/>
              <a:pPr/>
              <a:t>2015-06-25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007A-6FA6-4133-A5E0-22F6F9F543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749-C77D-4BEB-B342-E988D44C0E1E}" type="datetimeFigureOut">
              <a:rPr lang="ko-KR" altLang="en-US" smtClean="0"/>
              <a:pPr/>
              <a:t>2015-06-25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007A-6FA6-4133-A5E0-22F6F9F543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749-C77D-4BEB-B342-E988D44C0E1E}" type="datetimeFigureOut">
              <a:rPr lang="ko-KR" altLang="en-US" smtClean="0"/>
              <a:pPr/>
              <a:t>2015-06-25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007A-6FA6-4133-A5E0-22F6F9F543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749-C77D-4BEB-B342-E988D44C0E1E}" type="datetimeFigureOut">
              <a:rPr lang="ko-KR" altLang="en-US" smtClean="0"/>
              <a:pPr/>
              <a:t>2015-06-25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007A-6FA6-4133-A5E0-22F6F9F543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749-C77D-4BEB-B342-E988D44C0E1E}" type="datetimeFigureOut">
              <a:rPr lang="ko-KR" altLang="en-US" smtClean="0"/>
              <a:pPr/>
              <a:t>2015-06-25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007A-6FA6-4133-A5E0-22F6F9F543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F8749-C77D-4BEB-B342-E988D44C0E1E}" type="datetimeFigureOut">
              <a:rPr lang="ko-KR" altLang="en-US" smtClean="0"/>
              <a:pPr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007A-6FA6-4133-A5E0-22F6F9F543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12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모니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512" y="1326200"/>
            <a:ext cx="3096344" cy="2371668"/>
          </a:xfrm>
          <a:prstGeom prst="rect">
            <a:avLst/>
          </a:prstGeom>
        </p:spPr>
      </p:pic>
      <p:sp>
        <p:nvSpPr>
          <p:cNvPr id="61" name="직사각형 60"/>
          <p:cNvSpPr/>
          <p:nvPr/>
        </p:nvSpPr>
        <p:spPr>
          <a:xfrm>
            <a:off x="0" y="3717032"/>
            <a:ext cx="9906000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344083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352" y="6165304"/>
            <a:ext cx="1224136" cy="27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4016896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200428" y="3717032"/>
            <a:ext cx="5553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명함</a:t>
            </a:r>
            <a:r>
              <a:rPr lang="en-US" altLang="ko-KR" sz="3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3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인쇄물 주문관리시스템 </a:t>
            </a:r>
            <a:endParaRPr lang="ko-KR" altLang="en-US" sz="32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2" name="그림 11" descr="logo_vprintingB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0792" y="2132856"/>
            <a:ext cx="3261266" cy="936104"/>
          </a:xfrm>
          <a:prstGeom prst="rect">
            <a:avLst/>
          </a:prstGeom>
        </p:spPr>
      </p:pic>
      <p:pic>
        <p:nvPicPr>
          <p:cNvPr id="13" name="그림 12" descr="logo_v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65368" y="5733256"/>
            <a:ext cx="1076325" cy="342900"/>
          </a:xfrm>
          <a:prstGeom prst="rect">
            <a:avLst/>
          </a:prstGeom>
        </p:spPr>
      </p:pic>
      <p:pic>
        <p:nvPicPr>
          <p:cNvPr id="14" name="그림 13" descr="logo_kov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9144" y="6093296"/>
            <a:ext cx="1609725" cy="34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23247" y="4437112"/>
            <a:ext cx="311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www.vprinting.co.kr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24" y="332656"/>
            <a:ext cx="6537176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12840" y="313198"/>
            <a:ext cx="266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V-printing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소개 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화면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2840" y="1268760"/>
            <a:ext cx="5970587" cy="442753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22" name="타원 7"/>
          <p:cNvSpPr>
            <a:spLocks noChangeArrowheads="1"/>
          </p:cNvSpPr>
          <p:nvPr/>
        </p:nvSpPr>
        <p:spPr bwMode="auto">
          <a:xfrm>
            <a:off x="3776365" y="2481610"/>
            <a:ext cx="285750" cy="285750"/>
          </a:xfrm>
          <a:prstGeom prst="ellipse">
            <a:avLst/>
          </a:prstGeom>
          <a:solidFill>
            <a:srgbClr val="FF0000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ko-KR" b="1">
                <a:solidFill>
                  <a:schemeClr val="bg1"/>
                </a:solidFill>
                <a:ea typeface="굴림" pitchFamily="50" charset="-127"/>
              </a:rPr>
              <a:t>1</a:t>
            </a:r>
            <a:endParaRPr lang="ko-KR" altLang="en-US" b="1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23" name="타원 7"/>
          <p:cNvSpPr>
            <a:spLocks noChangeArrowheads="1"/>
          </p:cNvSpPr>
          <p:nvPr/>
        </p:nvSpPr>
        <p:spPr bwMode="auto">
          <a:xfrm>
            <a:off x="3776365" y="3410298"/>
            <a:ext cx="285750" cy="285750"/>
          </a:xfrm>
          <a:prstGeom prst="ellipse">
            <a:avLst/>
          </a:prstGeom>
          <a:solidFill>
            <a:srgbClr val="FF0000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ko-KR" b="1">
                <a:solidFill>
                  <a:schemeClr val="bg1"/>
                </a:solidFill>
                <a:ea typeface="굴림" pitchFamily="50" charset="-127"/>
              </a:rPr>
              <a:t>2</a:t>
            </a:r>
            <a:endParaRPr lang="ko-KR" altLang="en-US" b="1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36" name="타원 7"/>
          <p:cNvSpPr>
            <a:spLocks noChangeArrowheads="1"/>
          </p:cNvSpPr>
          <p:nvPr/>
        </p:nvSpPr>
        <p:spPr bwMode="auto">
          <a:xfrm>
            <a:off x="3776365" y="4767610"/>
            <a:ext cx="285750" cy="285750"/>
          </a:xfrm>
          <a:prstGeom prst="ellipse">
            <a:avLst/>
          </a:prstGeom>
          <a:solidFill>
            <a:srgbClr val="FF0000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ko-KR" b="1">
                <a:solidFill>
                  <a:schemeClr val="bg1"/>
                </a:solidFill>
                <a:ea typeface="굴림" pitchFamily="50" charset="-127"/>
              </a:rPr>
              <a:t>3</a:t>
            </a:r>
            <a:endParaRPr lang="ko-KR" altLang="en-US" b="1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287040" y="4013548"/>
            <a:ext cx="29178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회사정보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회사의 기본적인 정보관리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부서등 등록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조회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부서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직책등 관리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환경설정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승인여부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수정여부등 설정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명함템플릿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명함원판 관리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주문현황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주문이력 조회 및 출력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회사의 시스템 사용현황 표시</a:t>
            </a:r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회사의 명함담당자 명단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관리</a:t>
            </a:r>
          </a:p>
        </p:txBody>
      </p:sp>
      <p:sp>
        <p:nvSpPr>
          <p:cNvPr id="38" name="모서리가 둥근 직사각형 37"/>
          <p:cNvSpPr/>
          <p:nvPr/>
        </p:nvSpPr>
        <p:spPr>
          <a:xfrm>
            <a:off x="848544" y="1052736"/>
            <a:ext cx="2160240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관리화면 예시</a:t>
            </a:r>
            <a:endParaRPr lang="ko-KR" altLang="en-US" b="1" dirty="0"/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590228" y="2322587"/>
            <a:ext cx="1378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+mn-ea"/>
              </a:rPr>
              <a:t>“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</a:rPr>
              <a:t>회사에 맞게</a:t>
            </a:r>
            <a:endParaRPr lang="en-US" altLang="ko-KR" sz="16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704528" y="2636912"/>
            <a:ext cx="2175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rgbClr val="0070C0"/>
                </a:solidFill>
                <a:latin typeface="+mn-ea"/>
              </a:rPr>
              <a:t>사용환경을 미리 정의</a:t>
            </a:r>
            <a:endParaRPr lang="en-US" altLang="ko-KR" sz="16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1" name="TextBox 16"/>
          <p:cNvSpPr txBox="1">
            <a:spLocks noChangeArrowheads="1"/>
          </p:cNvSpPr>
          <p:nvPr/>
        </p:nvSpPr>
        <p:spPr bwMode="auto">
          <a:xfrm>
            <a:off x="701353" y="2965524"/>
            <a:ext cx="1784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rgbClr val="0070C0"/>
                </a:solidFill>
                <a:latin typeface="+mn-ea"/>
              </a:rPr>
              <a:t>할 수 있습니다</a:t>
            </a:r>
            <a:r>
              <a:rPr lang="en-US" altLang="ko-KR" sz="1600" b="1" dirty="0" smtClean="0">
                <a:solidFill>
                  <a:srgbClr val="0070C0"/>
                </a:solidFill>
                <a:latin typeface="+mn-ea"/>
              </a:rPr>
              <a:t>. “</a:t>
            </a:r>
            <a:endParaRPr lang="en-US" altLang="ko-KR" sz="1600" b="1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915788" y="1465734"/>
            <a:ext cx="1478261" cy="285750"/>
          </a:xfrm>
          <a:prstGeom prst="roundRect">
            <a:avLst>
              <a:gd name="adj" fmla="val 13745"/>
            </a:avLst>
          </a:prstGeom>
          <a:solidFill>
            <a:srgbClr val="FFFFFF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ko-KR" altLang="en-US" sz="12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비용절감 효과</a:t>
            </a:r>
            <a:endParaRPr lang="ko-KR" altLang="en-US" sz="1200" b="1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360712" y="1484784"/>
            <a:ext cx="66563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100" b="1">
                <a:latin typeface="맑은 고딕" pitchFamily="50" charset="-127"/>
                <a:ea typeface="맑은 고딕" pitchFamily="50" charset="-127"/>
              </a:rPr>
              <a:t>정확한 내용 및 정보 전달로 인한 오류감소로 회사의 비용절감 효과가 있습니다</a:t>
            </a:r>
            <a:r>
              <a:rPr lang="en-US" altLang="ko-KR" sz="1100" b="1">
                <a:latin typeface="맑은 고딕" pitchFamily="50" charset="-127"/>
                <a:ea typeface="맑은 고딕" pitchFamily="50" charset="-127"/>
              </a:rPr>
              <a:t>.(</a:t>
            </a:r>
            <a:r>
              <a:rPr lang="ko-KR" altLang="en-US" sz="1100" b="1">
                <a:latin typeface="맑은 고딕" pitchFamily="50" charset="-127"/>
                <a:ea typeface="맑은 고딕" pitchFamily="50" charset="-127"/>
              </a:rPr>
              <a:t>경험적 </a:t>
            </a:r>
            <a:r>
              <a:rPr lang="en-US" altLang="ko-KR" sz="1100" b="1">
                <a:latin typeface="맑은 고딕" pitchFamily="50" charset="-127"/>
                <a:ea typeface="맑은 고딕" pitchFamily="50" charset="-127"/>
              </a:rPr>
              <a:t>20%</a:t>
            </a:r>
            <a:r>
              <a:rPr lang="ko-KR" altLang="en-US" sz="1100" b="1">
                <a:latin typeface="맑은 고딕" pitchFamily="50" charset="-127"/>
                <a:ea typeface="맑은 고딕" pitchFamily="50" charset="-127"/>
              </a:rPr>
              <a:t>오류감소</a:t>
            </a:r>
            <a:r>
              <a:rPr lang="en-US" altLang="ko-KR" sz="1100" b="1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100">
              <a:ea typeface="굴림" pitchFamily="50" charset="-127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920552" y="2984972"/>
            <a:ext cx="1478260" cy="285750"/>
          </a:xfrm>
          <a:prstGeom prst="roundRect">
            <a:avLst>
              <a:gd name="adj" fmla="val 13745"/>
            </a:avLst>
          </a:prstGeom>
          <a:solidFill>
            <a:srgbClr val="FFFFFF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ko-KR" altLang="en-US" sz="12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기회비용 감소</a:t>
            </a:r>
            <a:endParaRPr lang="ko-KR" altLang="en-US" sz="1200" b="1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365475" y="3004022"/>
            <a:ext cx="62706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신속한 주문과 업무분장을 통해 시간적 손실이 감소되어 기회비용 측면에서 효과가 있습니다</a:t>
            </a: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100" dirty="0">
              <a:ea typeface="굴림" pitchFamily="50" charset="-127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953888" y="4637434"/>
            <a:ext cx="1478261" cy="285750"/>
          </a:xfrm>
          <a:prstGeom prst="roundRect">
            <a:avLst>
              <a:gd name="adj" fmla="val 13745"/>
            </a:avLst>
          </a:prstGeom>
          <a:solidFill>
            <a:srgbClr val="FFFFFF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ko-KR" altLang="en-US" sz="12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업무정비 및 규범화</a:t>
            </a:r>
            <a:endParaRPr lang="ko-KR" altLang="en-US" sz="1200" b="1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398812" y="4656484"/>
            <a:ext cx="45196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100" b="1">
                <a:latin typeface="맑은 고딕" pitchFamily="50" charset="-127"/>
                <a:ea typeface="맑은 고딕" pitchFamily="50" charset="-127"/>
              </a:rPr>
              <a:t>본 시스템을 통해 해당분야의 업무정비와 업무규범화가 가능합니다</a:t>
            </a:r>
            <a:r>
              <a:rPr lang="en-US" altLang="ko-KR" sz="1100" b="1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100">
              <a:ea typeface="굴림" pitchFamily="50" charset="-127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496616" y="1108547"/>
            <a:ext cx="897434" cy="285750"/>
          </a:xfrm>
          <a:prstGeom prst="roundRect">
            <a:avLst>
              <a:gd name="adj" fmla="val 1374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ko-KR" altLang="en-US" sz="1200" b="1" dirty="0" smtClean="0">
                <a:ea typeface="굴림" charset="-127"/>
              </a:rPr>
              <a:t>기대효과</a:t>
            </a:r>
            <a:endParaRPr lang="ko-KR" altLang="en-US" sz="1200" b="1" dirty="0">
              <a:ea typeface="굴림" charset="-127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2432150" y="1770534"/>
            <a:ext cx="66944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당사는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명함의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가격을 저렴하게 책정하고 있습니다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  현재 회사에서 사용하는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가격보다 저희 가격이 더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저렴하다면 그 자체로써 비용절감 효과가 있습니다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2432150" y="2197572"/>
            <a:ext cx="7070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100">
                <a:latin typeface="맑은 고딕" pitchFamily="50" charset="-127"/>
                <a:ea typeface="맑은 고딕" pitchFamily="50" charset="-127"/>
              </a:rPr>
              <a:t>기존에 명함 주문시 발생하는 인지하지 못했던 오류를 보면 </a:t>
            </a:r>
            <a:endParaRPr lang="en-US" altLang="ko-KR" sz="110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100">
                <a:latin typeface="맑은 고딕" pitchFamily="50" charset="-127"/>
                <a:ea typeface="맑은 고딕" pitchFamily="50" charset="-127"/>
              </a:rPr>
              <a:t>수기오류</a:t>
            </a:r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>
                <a:latin typeface="맑은 고딕" pitchFamily="50" charset="-127"/>
                <a:ea typeface="맑은 고딕" pitchFamily="50" charset="-127"/>
              </a:rPr>
              <a:t>오타에 의한 오류</a:t>
            </a:r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>
                <a:latin typeface="맑은 고딕" pitchFamily="50" charset="-127"/>
                <a:ea typeface="맑은 고딕" pitchFamily="50" charset="-127"/>
              </a:rPr>
              <a:t>내용을 잘못 전달해서 발생하는 오류</a:t>
            </a:r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>
                <a:latin typeface="맑은 고딕" pitchFamily="50" charset="-127"/>
                <a:ea typeface="맑은 고딕" pitchFamily="50" charset="-127"/>
              </a:rPr>
              <a:t>등이 있습니다</a:t>
            </a:r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.(</a:t>
            </a:r>
            <a:r>
              <a:rPr lang="ko-KR" altLang="en-US" sz="1100">
                <a:latin typeface="맑은 고딕" pitchFamily="50" charset="-127"/>
                <a:ea typeface="맑은 고딕" pitchFamily="50" charset="-127"/>
              </a:rPr>
              <a:t>경험상 총거래의 </a:t>
            </a:r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20%</a:t>
            </a:r>
            <a:r>
              <a:rPr lang="ko-KR" altLang="en-US" sz="1100">
                <a:latin typeface="맑은 고딕" pitchFamily="50" charset="-127"/>
                <a:ea typeface="맑은 고딕" pitchFamily="50" charset="-127"/>
              </a:rPr>
              <a:t>오류</a:t>
            </a:r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100">
                <a:latin typeface="맑은 고딕" pitchFamily="50" charset="-127"/>
                <a:ea typeface="맑은 고딕" pitchFamily="50" charset="-127"/>
              </a:rPr>
              <a:t>본인의 명함을 미리 보면서 주문하므로 당연히 그 오류는 줄어들 것입니다</a:t>
            </a:r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432150" y="3270722"/>
            <a:ext cx="677140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이제 명함을 한 사람이 주문하는 것에서 벗어나 본인의 명함을 본인이 주문하므로 그 동안 명함 업무를</a:t>
            </a:r>
            <a:endParaRPr lang="en-US" altLang="ko-KR" sz="11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  담당하는 직원의 시간적 효익이 있습니다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- (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개인의 템플릿이 저장되어 있으므로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불러내어 한번의 클릭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만으로 주문할 수 있으므로 시간적으로 </a:t>
            </a:r>
            <a:endParaRPr lang="en-US" altLang="ko-KR" sz="11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  효익이 있습니다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스마트폰을 통해 주문할 수 있습니다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2432150" y="4939059"/>
            <a:ext cx="57483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귀사는 직책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부서의 한글 및 영문표기에 대한 사내규칙이 있습니까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귀사의 동일 직급 직원의 명함을 모두 모았을 때 정례화된 통일성이 존재합니까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귀사의 동일 부서 임직원 명함을 모두 모았을 때 해당 부서에 대한 특징이 동일합니까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이번 기회에 이 분야의 업무정비와 규범화를 시행하실 수 있습니다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그리고 지속적의 유지할 수 있습니다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24" y="332656"/>
            <a:ext cx="6537176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512840" y="313198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기대효과 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명함품목 예시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72880" y="2780928"/>
            <a:ext cx="207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감사합니다</a:t>
            </a:r>
            <a:r>
              <a:rPr lang="en-US" altLang="ko-KR" sz="2800" b="1" dirty="0" smtClean="0"/>
              <a:t>.</a:t>
            </a:r>
            <a:endParaRPr lang="ko-KR" altLang="en-US" sz="2800" b="1" dirty="0"/>
          </a:p>
        </p:txBody>
      </p:sp>
      <p:pic>
        <p:nvPicPr>
          <p:cNvPr id="5" name="그림 4" descr="logo_vprintingB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4848" y="3573016"/>
            <a:ext cx="2469178" cy="708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6736" y="5589240"/>
            <a:ext cx="488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문의처 </a:t>
            </a:r>
            <a:r>
              <a:rPr lang="en-US" altLang="ko-KR" dirty="0" smtClean="0"/>
              <a:t>: jysong@officepns.com  / 1566-2889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76736" y="1412776"/>
            <a:ext cx="495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/>
              <a:t>소개페이지 </a:t>
            </a:r>
            <a:r>
              <a:rPr lang="en-US" altLang="ko-KR" sz="2400" b="1" dirty="0" smtClean="0"/>
              <a:t>: www.vprinting.co.kr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8704" y="1844824"/>
            <a:ext cx="5443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/>
              <a:t>로그인페이지 </a:t>
            </a:r>
            <a:r>
              <a:rPr lang="en-US" altLang="ko-KR" sz="2400" b="1" dirty="0" smtClean="0"/>
              <a:t>: www.v-printing.or.kr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24" y="332656"/>
            <a:ext cx="6537176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12840" y="313198"/>
            <a:ext cx="253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WTP(Web Top Print)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96" y="980728"/>
            <a:ext cx="9459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인터넷의 발달에 힘입어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인쇄 공정을 디지털화하여 인쇄물을 제작하는 지능형 인쇄방법을 </a:t>
            </a:r>
            <a:r>
              <a:rPr lang="en-US" altLang="ko-KR" sz="1400" dirty="0" smtClean="0"/>
              <a:t>WTP(Web Top Printing) </a:t>
            </a:r>
          </a:p>
          <a:p>
            <a:r>
              <a:rPr lang="ko-KR" altLang="en-US" sz="1400" dirty="0" smtClean="0"/>
              <a:t>라고 합니다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이는 인쇄물의 주문에서 배송까지의 전 공정에 인터넷을 다양하게 도입하여 더욱 편리하게 주문하고</a:t>
            </a:r>
            <a:endParaRPr lang="en-US" altLang="ko-KR" sz="1400" dirty="0" smtClean="0"/>
          </a:p>
          <a:p>
            <a:r>
              <a:rPr lang="ko-KR" altLang="en-US" sz="1400" dirty="0" smtClean="0"/>
              <a:t>더욱 빠르게 인쇄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배송하는 인쇄방법으로 인지하시면 됩니다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</p:txBody>
      </p:sp>
      <p:grpSp>
        <p:nvGrpSpPr>
          <p:cNvPr id="8" name="그룹 7"/>
          <p:cNvGrpSpPr/>
          <p:nvPr/>
        </p:nvGrpSpPr>
        <p:grpSpPr>
          <a:xfrm>
            <a:off x="704528" y="2852936"/>
            <a:ext cx="1285567" cy="1055966"/>
            <a:chOff x="560512" y="2420888"/>
            <a:chExt cx="1548562" cy="1271990"/>
          </a:xfrm>
        </p:grpSpPr>
        <p:pic>
          <p:nvPicPr>
            <p:cNvPr id="5" name="그림 4" descr="건물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512" y="2564904"/>
              <a:ext cx="1158927" cy="1080120"/>
            </a:xfrm>
            <a:prstGeom prst="rect">
              <a:avLst/>
            </a:prstGeom>
          </p:spPr>
        </p:pic>
        <p:pic>
          <p:nvPicPr>
            <p:cNvPr id="6" name="그림 5" descr="사무원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44" y="2420888"/>
              <a:ext cx="1260530" cy="127199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32520" y="4366845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일반기업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금융기관</a:t>
            </a:r>
            <a:endParaRPr lang="en-US" altLang="ko-KR" sz="900" dirty="0" smtClean="0"/>
          </a:p>
          <a:p>
            <a:r>
              <a:rPr lang="ko-KR" altLang="en-US" sz="900" dirty="0" smtClean="0"/>
              <a:t>프랜차이즈업체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관공서 등이</a:t>
            </a:r>
            <a:endParaRPr lang="en-US" altLang="ko-KR" sz="900" dirty="0" smtClean="0"/>
          </a:p>
          <a:p>
            <a:r>
              <a:rPr lang="ko-KR" altLang="en-US" sz="900" dirty="0" smtClean="0"/>
              <a:t>미리 셋팅된 템플릿을 이용하여</a:t>
            </a:r>
            <a:endParaRPr lang="en-US" altLang="ko-KR" sz="900" dirty="0" smtClean="0"/>
          </a:p>
          <a:p>
            <a:r>
              <a:rPr lang="ko-KR" altLang="en-US" sz="900" dirty="0" smtClean="0"/>
              <a:t>주문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관리 </a:t>
            </a:r>
            <a:endParaRPr lang="en-US" altLang="ko-KR" sz="9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4848" y="2924944"/>
            <a:ext cx="1435622" cy="93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512840" y="4366845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주문된 내용을 템플릿의</a:t>
            </a:r>
            <a:endParaRPr lang="en-US" altLang="ko-KR" sz="900" dirty="0" smtClean="0"/>
          </a:p>
          <a:p>
            <a:r>
              <a:rPr lang="ko-KR" altLang="en-US" sz="900" dirty="0" smtClean="0"/>
              <a:t>가변데이터에 자동 입력하여</a:t>
            </a:r>
            <a:endParaRPr lang="en-US" altLang="ko-KR" sz="900" dirty="0" smtClean="0"/>
          </a:p>
          <a:p>
            <a:r>
              <a:rPr lang="ko-KR" altLang="en-US" sz="900" dirty="0" smtClean="0"/>
              <a:t>인쇄 공정으로 넘김</a:t>
            </a:r>
            <a:endParaRPr lang="en-US" altLang="ko-KR" sz="900" dirty="0" smtClean="0"/>
          </a:p>
          <a:p>
            <a:r>
              <a:rPr lang="en-US" altLang="ko-KR" sz="900" dirty="0" smtClean="0"/>
              <a:t>(</a:t>
            </a:r>
            <a:r>
              <a:rPr lang="ko-KR" altLang="en-US" sz="900" dirty="0" smtClean="0"/>
              <a:t>디자인 요소 </a:t>
            </a:r>
            <a:r>
              <a:rPr lang="en-US" altLang="ko-KR" sz="900" dirty="0" smtClean="0"/>
              <a:t>+)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2010" y="3078400"/>
            <a:ext cx="993478" cy="70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7136" y="3112455"/>
            <a:ext cx="1224136" cy="6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직선 화살표 연결선 35"/>
          <p:cNvCxnSpPr/>
          <p:nvPr/>
        </p:nvCxnSpPr>
        <p:spPr>
          <a:xfrm>
            <a:off x="2019551" y="3388584"/>
            <a:ext cx="1349273" cy="481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32720" y="306896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주문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9" name="직선 화살표 연결선 38"/>
          <p:cNvCxnSpPr>
            <a:stCxn id="7" idx="3"/>
          </p:cNvCxnSpPr>
          <p:nvPr/>
        </p:nvCxnSpPr>
        <p:spPr>
          <a:xfrm>
            <a:off x="5020470" y="3393395"/>
            <a:ext cx="998829" cy="569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69024" y="306896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제작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5" name="직선 화살표 연결선 44"/>
          <p:cNvCxnSpPr/>
          <p:nvPr/>
        </p:nvCxnSpPr>
        <p:spPr>
          <a:xfrm>
            <a:off x="7545288" y="3399094"/>
            <a:ext cx="792088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모서리가 둥근 직사각형 46"/>
          <p:cNvSpPr/>
          <p:nvPr/>
        </p:nvSpPr>
        <p:spPr>
          <a:xfrm>
            <a:off x="992560" y="3933056"/>
            <a:ext cx="79208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B0F0"/>
                </a:solidFill>
              </a:rPr>
              <a:t>USER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3656856" y="3933056"/>
            <a:ext cx="122413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B0F0"/>
                </a:solidFill>
              </a:rPr>
              <a:t>WTP site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000673" y="3573016"/>
            <a:ext cx="1368151" cy="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44688" y="357301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템플릿제공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6126148" y="3933056"/>
            <a:ext cx="122413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B0F0"/>
                </a:solidFill>
              </a:rPr>
              <a:t>인쇄공정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33120" y="4365104"/>
            <a:ext cx="1460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CTP</a:t>
            </a:r>
            <a:r>
              <a:rPr lang="ko-KR" altLang="en-US" sz="900" dirty="0" smtClean="0"/>
              <a:t>출력 </a:t>
            </a:r>
            <a:r>
              <a:rPr lang="en-US" altLang="ko-KR" sz="900" dirty="0" smtClean="0"/>
              <a:t>– </a:t>
            </a:r>
            <a:r>
              <a:rPr lang="ko-KR" altLang="en-US" sz="900" dirty="0" smtClean="0"/>
              <a:t>인쇄 </a:t>
            </a:r>
            <a:r>
              <a:rPr lang="en-US" altLang="ko-KR" sz="900" dirty="0" smtClean="0"/>
              <a:t>- </a:t>
            </a:r>
            <a:r>
              <a:rPr lang="ko-KR" altLang="en-US" sz="900" dirty="0" smtClean="0"/>
              <a:t>후가공</a:t>
            </a:r>
            <a:endParaRPr lang="en-US" altLang="ko-KR" sz="900" dirty="0" smtClean="0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8481392" y="3933056"/>
            <a:ext cx="79208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B0F0"/>
                </a:solidFill>
              </a:rPr>
              <a:t>배송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3296816" y="2348880"/>
            <a:ext cx="4392488" cy="316835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32520" y="6381328"/>
            <a:ext cx="5089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</a:rPr>
              <a:t>* 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템플릿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인쇄물의 디자인을 디지털로 미리 만들어 놓은 모듈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묶음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또는 디자인 틀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4648" y="2913543"/>
            <a:ext cx="288032" cy="6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 descr="logo_vprintingBi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8984" y="5589240"/>
            <a:ext cx="1749098" cy="50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24" y="332656"/>
            <a:ext cx="6537176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12840" y="313198"/>
            <a:ext cx="325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WTP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와 인터넷주문의 차이점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85" y="2780928"/>
            <a:ext cx="3565243" cy="26642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5021" y="5517232"/>
            <a:ext cx="3608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일반 쇼핑몰과 같은 기능을 하는 단순한 주문페이지 </a:t>
            </a:r>
            <a:endParaRPr lang="en-US" altLang="ko-KR" sz="1000" dirty="0" smtClean="0"/>
          </a:p>
          <a:p>
            <a:r>
              <a:rPr lang="ko-KR" altLang="en-US" sz="1000" dirty="0" smtClean="0"/>
              <a:t>인쇄할 내용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이메일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웹하드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기타 다른 수단으로 전달받음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템플릿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틀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없음</a:t>
            </a:r>
            <a:endParaRPr lang="en-US" altLang="ko-KR" sz="1000" dirty="0" smtClean="0"/>
          </a:p>
          <a:p>
            <a:r>
              <a:rPr lang="ko-KR" altLang="en-US" sz="1000" dirty="0" smtClean="0"/>
              <a:t>인쇄될 내용 확인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시안</a:t>
            </a:r>
            <a:r>
              <a:rPr lang="en-US" altLang="ko-KR" sz="1000" dirty="0" smtClean="0"/>
              <a:t>( </a:t>
            </a:r>
            <a:r>
              <a:rPr lang="ko-KR" altLang="en-US" sz="1000" dirty="0" smtClean="0"/>
              <a:t>종이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팩스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이메일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기타</a:t>
            </a:r>
            <a:r>
              <a:rPr lang="en-US" altLang="ko-KR" sz="10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570" y="5517232"/>
            <a:ext cx="3599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거래기업을 위해 미리 준비된 템플릿이 있는 웹페이지 </a:t>
            </a:r>
            <a:endParaRPr lang="en-US" altLang="ko-KR" sz="1000" dirty="0" smtClean="0"/>
          </a:p>
          <a:p>
            <a:r>
              <a:rPr lang="ko-KR" altLang="en-US" sz="1000" dirty="0" smtClean="0"/>
              <a:t>인쇄할 내용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직접 웹페이지에서 전달 받음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템플릿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틀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무한대로 만들 수 있음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인쇄될 내용 확인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미리보기 </a:t>
            </a:r>
            <a:r>
              <a:rPr lang="en-US" altLang="ko-KR" sz="1000" dirty="0" smtClean="0"/>
              <a:t>( </a:t>
            </a:r>
            <a:r>
              <a:rPr lang="ko-KR" altLang="en-US" sz="1000" dirty="0" smtClean="0"/>
              <a:t>실시간 또는 미리보기페이지</a:t>
            </a:r>
            <a:r>
              <a:rPr lang="en-US" altLang="ko-KR" sz="1000" dirty="0" smtClean="0"/>
              <a:t>)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4880992" y="2420888"/>
            <a:ext cx="0" cy="410445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>
          <a:xfrm>
            <a:off x="1819805" y="2276872"/>
            <a:ext cx="136815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B0F0"/>
                </a:solidFill>
              </a:rPr>
              <a:t>인터넷주문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97216" y="2276872"/>
            <a:ext cx="79208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B0F0"/>
                </a:solidFill>
              </a:rPr>
              <a:t>WTP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496" y="980728"/>
            <a:ext cx="8607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WTP</a:t>
            </a:r>
            <a:r>
              <a:rPr lang="ko-KR" altLang="en-US" sz="1400" dirty="0" smtClean="0"/>
              <a:t>를 설명함에 있어 인터넷주문과의 차이점을 얘기하지 않을 수 없습니다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많은 혹자들에 의해 </a:t>
            </a:r>
            <a:r>
              <a:rPr lang="en-US" altLang="ko-KR" sz="1400" dirty="0" smtClean="0"/>
              <a:t>WTP</a:t>
            </a:r>
            <a:r>
              <a:rPr lang="ko-KR" altLang="en-US" sz="1400" dirty="0" smtClean="0"/>
              <a:t>의 </a:t>
            </a:r>
            <a:endParaRPr lang="en-US" altLang="ko-KR" sz="1400" dirty="0" smtClean="0"/>
          </a:p>
          <a:p>
            <a:r>
              <a:rPr lang="ko-KR" altLang="en-US" sz="1400" dirty="0" smtClean="0"/>
              <a:t>오해가 단순한 인터넷 주문으로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이해되기 때문입니다</a:t>
            </a:r>
            <a:r>
              <a:rPr lang="en-US" altLang="ko-KR" sz="1400" dirty="0" smtClean="0"/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7056" y="2780928"/>
            <a:ext cx="3600400" cy="2664296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24" y="332656"/>
            <a:ext cx="6537176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12840" y="313198"/>
            <a:ext cx="249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V-printing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소개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96" y="98072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V-printing</a:t>
            </a:r>
            <a:r>
              <a:rPr lang="ko-KR" altLang="en-US" sz="1400" dirty="0" smtClean="0"/>
              <a:t>은 </a:t>
            </a:r>
            <a:r>
              <a:rPr lang="en-US" altLang="ko-KR" sz="1400" dirty="0" smtClean="0"/>
              <a:t>WTP </a:t>
            </a:r>
            <a:r>
              <a:rPr lang="ko-KR" altLang="en-US" sz="1400" dirty="0" smtClean="0"/>
              <a:t>범주의 패키지프로그램 입니다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업종에 따라 특화된 프로세스 및 디자인을 제공하며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모든 인쇄물을 응용 적용할 수 있습니다</a:t>
            </a:r>
            <a:r>
              <a:rPr lang="en-US" altLang="ko-KR" sz="1400" dirty="0" smtClean="0"/>
              <a:t>.   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</p:txBody>
      </p:sp>
      <p:grpSp>
        <p:nvGrpSpPr>
          <p:cNvPr id="2" name="그룹 4"/>
          <p:cNvGrpSpPr/>
          <p:nvPr/>
        </p:nvGrpSpPr>
        <p:grpSpPr>
          <a:xfrm>
            <a:off x="4165154" y="1916832"/>
            <a:ext cx="1285567" cy="1055966"/>
            <a:chOff x="560512" y="2420888"/>
            <a:chExt cx="1548562" cy="1271990"/>
          </a:xfrm>
        </p:grpSpPr>
        <p:pic>
          <p:nvPicPr>
            <p:cNvPr id="6" name="그림 5" descr="건물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512" y="2564904"/>
              <a:ext cx="1158927" cy="1080120"/>
            </a:xfrm>
            <a:prstGeom prst="rect">
              <a:avLst/>
            </a:prstGeom>
          </p:spPr>
        </p:pic>
        <p:pic>
          <p:nvPicPr>
            <p:cNvPr id="7" name="그림 6" descr="사무원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544" y="2420888"/>
              <a:ext cx="1260530" cy="1271990"/>
            </a:xfrm>
            <a:prstGeom prst="rect">
              <a:avLst/>
            </a:prstGeom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1418" y="2852936"/>
            <a:ext cx="1276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623" y="2996952"/>
            <a:ext cx="15144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25" y="4136747"/>
            <a:ext cx="1338089" cy="876429"/>
          </a:xfrm>
          <a:prstGeom prst="rect">
            <a:avLst/>
          </a:prstGeom>
          <a:noFill/>
          <a:ln w="6350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528" y="3356992"/>
            <a:ext cx="1156370" cy="60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1578" y="3356992"/>
            <a:ext cx="1224136" cy="7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7644" y="4941168"/>
            <a:ext cx="1349638" cy="864096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69210" y="4646620"/>
            <a:ext cx="1368152" cy="870612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cxnSp>
        <p:nvCxnSpPr>
          <p:cNvPr id="18" name="직선 화살표 연결선 17"/>
          <p:cNvCxnSpPr>
            <a:stCxn id="7" idx="2"/>
            <a:endCxn id="3078" idx="0"/>
          </p:cNvCxnSpPr>
          <p:nvPr/>
        </p:nvCxnSpPr>
        <p:spPr>
          <a:xfrm>
            <a:off x="4927495" y="2972798"/>
            <a:ext cx="8775" cy="1163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3077" idx="2"/>
            <a:endCxn id="3079" idx="1"/>
          </p:cNvCxnSpPr>
          <p:nvPr/>
        </p:nvCxnSpPr>
        <p:spPr>
          <a:xfrm rot="16200000" flipH="1">
            <a:off x="2838170" y="4243742"/>
            <a:ext cx="1195164" cy="106378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3076" idx="2"/>
            <a:endCxn id="3080" idx="3"/>
          </p:cNvCxnSpPr>
          <p:nvPr/>
        </p:nvCxnSpPr>
        <p:spPr>
          <a:xfrm rot="5400000">
            <a:off x="6246458" y="4148791"/>
            <a:ext cx="724040" cy="114223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/>
          <p:cNvSpPr/>
          <p:nvPr/>
        </p:nvSpPr>
        <p:spPr>
          <a:xfrm>
            <a:off x="3589090" y="3717032"/>
            <a:ext cx="2736304" cy="273630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5101258" y="1988840"/>
            <a:ext cx="136815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B0F0"/>
                </a:solidFill>
              </a:rPr>
              <a:t>일반기업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7477522" y="4221088"/>
            <a:ext cx="136815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B0F0"/>
                </a:solidFill>
              </a:rPr>
              <a:t>금융기관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354535" y="4149080"/>
            <a:ext cx="136815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B0F0"/>
                </a:solidFill>
              </a:rPr>
              <a:t>프랜차이즈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2527" y="2636912"/>
            <a:ext cx="1156370" cy="60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1538" y="2564904"/>
            <a:ext cx="1224136" cy="7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직선 연결선 39"/>
          <p:cNvCxnSpPr/>
          <p:nvPr/>
        </p:nvCxnSpPr>
        <p:spPr>
          <a:xfrm>
            <a:off x="2216696" y="3140968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1784648" y="378904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 flipH="1">
            <a:off x="7545288" y="3140968"/>
            <a:ext cx="36004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 flipH="1">
            <a:off x="7689304" y="3933056"/>
            <a:ext cx="50405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05128" y="5877272"/>
            <a:ext cx="285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적용품목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명함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봉투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스티커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양식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현수막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….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60512" y="1628800"/>
            <a:ext cx="8784976" cy="4968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 descr="logo_vprintingBi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20952" y="5949280"/>
            <a:ext cx="1029018" cy="295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24" y="332656"/>
            <a:ext cx="6537176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12840" y="313198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V-printing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소개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Workflow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0425"/>
            <a:ext cx="23907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직선 화살표 연결선 6"/>
          <p:cNvCxnSpPr/>
          <p:nvPr/>
        </p:nvCxnSpPr>
        <p:spPr>
          <a:xfrm flipV="1">
            <a:off x="1712640" y="3429000"/>
            <a:ext cx="158417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2288704" y="4581128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7096" y="5517232"/>
            <a:ext cx="12163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9264" y="3717032"/>
            <a:ext cx="18239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72680" y="34290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주문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80792" y="479715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관리</a:t>
            </a:r>
            <a:endParaRPr lang="ko-KR" altLang="en-US" sz="1600" b="1" dirty="0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6177136" y="429309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11" idx="2"/>
            <a:endCxn id="10" idx="3"/>
          </p:cNvCxnSpPr>
          <p:nvPr/>
        </p:nvCxnSpPr>
        <p:spPr>
          <a:xfrm rot="5400000">
            <a:off x="7025303" y="4733337"/>
            <a:ext cx="1224136" cy="12077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05128" y="393305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인쇄</a:t>
            </a:r>
            <a:endParaRPr lang="ko-KR" alt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57256" y="479715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배송</a:t>
            </a:r>
            <a:endParaRPr lang="ko-KR" altLang="en-US" sz="16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2600" y="2708920"/>
            <a:ext cx="525186" cy="11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모서리가 둥근 직사각형 25"/>
          <p:cNvSpPr/>
          <p:nvPr/>
        </p:nvSpPr>
        <p:spPr>
          <a:xfrm>
            <a:off x="848544" y="1052736"/>
            <a:ext cx="2160240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Workflow</a:t>
            </a:r>
            <a:endParaRPr lang="ko-KR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8824" y="2708920"/>
            <a:ext cx="2696836" cy="1804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3" name="타원형 설명선 22"/>
          <p:cNvSpPr/>
          <p:nvPr/>
        </p:nvSpPr>
        <p:spPr>
          <a:xfrm>
            <a:off x="6033120" y="908720"/>
            <a:ext cx="3024336" cy="2304256"/>
          </a:xfrm>
          <a:prstGeom prst="wedgeEllipseCallout">
            <a:avLst>
              <a:gd name="adj1" fmla="val -63070"/>
              <a:gd name="adj2" fmla="val 53429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회사의 필요에 따라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화면을 무한대로 만들 수 있습니다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en-US" altLang="ko-K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명함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양식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봉투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스티커 등등 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2560" y="1556792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주문에서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배송까지 </a:t>
            </a:r>
            <a:endParaRPr lang="en-US" altLang="ko-K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그림 53" descr="모니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9200"/>
            <a:ext cx="2126489" cy="16288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8824" y="332656"/>
            <a:ext cx="6537176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12840" y="313198"/>
            <a:ext cx="29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V-printing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소개 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로그인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848544" y="1052736"/>
            <a:ext cx="2160240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Log-in</a:t>
            </a:r>
            <a:endParaRPr lang="ko-KR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07070" y="213285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일반로그인</a:t>
            </a:r>
            <a:endParaRPr lang="ko-KR" altLang="en-US" sz="1600" b="1" dirty="0">
              <a:solidFill>
                <a:schemeClr val="accent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4682" y="2924944"/>
            <a:ext cx="1604872" cy="1080000"/>
          </a:xfrm>
          <a:prstGeom prst="rect">
            <a:avLst/>
          </a:prstGeom>
          <a:noFill/>
          <a:ln w="1587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  <p:cxnSp>
        <p:nvCxnSpPr>
          <p:cNvPr id="25" name="직선 화살표 연결선 24"/>
          <p:cNvCxnSpPr/>
          <p:nvPr/>
        </p:nvCxnSpPr>
        <p:spPr>
          <a:xfrm>
            <a:off x="5636490" y="2258601"/>
            <a:ext cx="1620766" cy="1098391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07070" y="306896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인트라넷</a:t>
            </a:r>
            <a:endParaRPr lang="en-US" altLang="ko-KR" sz="1600" b="1" dirty="0" smtClean="0">
              <a:solidFill>
                <a:schemeClr val="accent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(Single sign On)</a:t>
            </a:r>
            <a:endParaRPr lang="ko-KR" altLang="en-US" sz="1600" b="1" dirty="0">
              <a:solidFill>
                <a:schemeClr val="accent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7070" y="45091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단독주문페이지</a:t>
            </a:r>
            <a:endParaRPr lang="ko-KR" altLang="en-US" sz="1600" b="1" dirty="0">
              <a:solidFill>
                <a:schemeClr val="accent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0490" y="4149080"/>
            <a:ext cx="1746000" cy="1091129"/>
          </a:xfrm>
          <a:prstGeom prst="rect">
            <a:avLst/>
          </a:prstGeom>
          <a:noFill/>
          <a:ln w="1587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  <p:cxnSp>
        <p:nvCxnSpPr>
          <p:cNvPr id="30" name="직선 화살표 연결선 29"/>
          <p:cNvCxnSpPr>
            <a:stCxn id="29" idx="3"/>
          </p:cNvCxnSpPr>
          <p:nvPr/>
        </p:nvCxnSpPr>
        <p:spPr>
          <a:xfrm flipV="1">
            <a:off x="5636490" y="3645024"/>
            <a:ext cx="1620766" cy="1049621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4682" y="5373336"/>
            <a:ext cx="1604872" cy="1080000"/>
          </a:xfrm>
          <a:prstGeom prst="rect">
            <a:avLst/>
          </a:prstGeom>
          <a:noFill/>
          <a:ln w="1587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0490" y="2924944"/>
            <a:ext cx="1746000" cy="1079814"/>
          </a:xfrm>
          <a:prstGeom prst="rect">
            <a:avLst/>
          </a:prstGeom>
          <a:noFill/>
          <a:ln w="1587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  <p:cxnSp>
        <p:nvCxnSpPr>
          <p:cNvPr id="33" name="직선 화살표 연결선 32"/>
          <p:cNvCxnSpPr>
            <a:stCxn id="32" idx="3"/>
            <a:endCxn id="24" idx="1"/>
          </p:cNvCxnSpPr>
          <p:nvPr/>
        </p:nvCxnSpPr>
        <p:spPr>
          <a:xfrm>
            <a:off x="5636490" y="3464851"/>
            <a:ext cx="1728192" cy="93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/>
          <p:cNvGrpSpPr/>
          <p:nvPr/>
        </p:nvGrpSpPr>
        <p:grpSpPr>
          <a:xfrm>
            <a:off x="1641555" y="2132856"/>
            <a:ext cx="317716" cy="369332"/>
            <a:chOff x="3430322" y="1010696"/>
            <a:chExt cx="317716" cy="369332"/>
          </a:xfrm>
        </p:grpSpPr>
        <p:sp>
          <p:nvSpPr>
            <p:cNvPr id="35" name="타원 34"/>
            <p:cNvSpPr/>
            <p:nvPr/>
          </p:nvSpPr>
          <p:spPr>
            <a:xfrm>
              <a:off x="3440832" y="1052736"/>
              <a:ext cx="288032" cy="28803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30322" y="101069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1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1641555" y="3068960"/>
            <a:ext cx="317716" cy="369332"/>
            <a:chOff x="3430322" y="1010696"/>
            <a:chExt cx="317716" cy="369332"/>
          </a:xfrm>
        </p:grpSpPr>
        <p:sp>
          <p:nvSpPr>
            <p:cNvPr id="38" name="타원 37"/>
            <p:cNvSpPr/>
            <p:nvPr/>
          </p:nvSpPr>
          <p:spPr>
            <a:xfrm>
              <a:off x="3440832" y="1052736"/>
              <a:ext cx="288032" cy="28803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0322" y="101069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2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1640632" y="4465687"/>
            <a:ext cx="319562" cy="369332"/>
            <a:chOff x="5580052" y="3274474"/>
            <a:chExt cx="319562" cy="369332"/>
          </a:xfrm>
        </p:grpSpPr>
        <p:sp>
          <p:nvSpPr>
            <p:cNvPr id="41" name="타원 40"/>
            <p:cNvSpPr/>
            <p:nvPr/>
          </p:nvSpPr>
          <p:spPr>
            <a:xfrm>
              <a:off x="5611582" y="3316514"/>
              <a:ext cx="288032" cy="28803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80052" y="327447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3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52514" y="3212976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00B0F0"/>
                </a:solidFill>
              </a:rPr>
              <a:t>자동로그인</a:t>
            </a:r>
            <a:endParaRPr lang="ko-KR" altLang="en-US" sz="1100" b="1" dirty="0">
              <a:solidFill>
                <a:srgbClr val="00B0F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52514" y="4437112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00B0F0"/>
                </a:solidFill>
              </a:rPr>
              <a:t>자동로그인</a:t>
            </a:r>
            <a:endParaRPr lang="ko-KR" altLang="en-US" sz="1100" b="1" dirty="0">
              <a:solidFill>
                <a:srgbClr val="00B0F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52514" y="2204864"/>
            <a:ext cx="873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00B0F0"/>
                </a:solidFill>
              </a:rPr>
              <a:t>일반로그인</a:t>
            </a:r>
            <a:endParaRPr lang="ko-KR" altLang="en-US" sz="1100" b="1" dirty="0">
              <a:solidFill>
                <a:srgbClr val="00B0F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52514" y="5903694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00B0F0"/>
                </a:solidFill>
              </a:rPr>
              <a:t>자동로그인</a:t>
            </a:r>
            <a:endParaRPr lang="ko-KR" altLang="en-US" sz="1100" b="1" dirty="0">
              <a:solidFill>
                <a:srgbClr val="00B0F0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0490" y="5373216"/>
            <a:ext cx="1747242" cy="1080000"/>
          </a:xfrm>
          <a:prstGeom prst="rect">
            <a:avLst/>
          </a:prstGeom>
          <a:noFill/>
          <a:ln w="1587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  <p:cxnSp>
        <p:nvCxnSpPr>
          <p:cNvPr id="48" name="직선 화살표 연결선 47"/>
          <p:cNvCxnSpPr>
            <a:stCxn id="47" idx="3"/>
            <a:endCxn id="31" idx="1"/>
          </p:cNvCxnSpPr>
          <p:nvPr/>
        </p:nvCxnSpPr>
        <p:spPr bwMode="auto">
          <a:xfrm>
            <a:off x="5637732" y="5913216"/>
            <a:ext cx="1726950" cy="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991039" y="573325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쇼핑몰연동</a:t>
            </a:r>
            <a:endParaRPr lang="ko-KR" altLang="en-US" sz="1600" b="1" dirty="0">
              <a:solidFill>
                <a:schemeClr val="accent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1640632" y="5689823"/>
            <a:ext cx="319562" cy="369332"/>
            <a:chOff x="5580052" y="3274474"/>
            <a:chExt cx="319562" cy="369332"/>
          </a:xfrm>
        </p:grpSpPr>
        <p:sp>
          <p:nvSpPr>
            <p:cNvPr id="51" name="타원 50"/>
            <p:cNvSpPr/>
            <p:nvPr/>
          </p:nvSpPr>
          <p:spPr>
            <a:xfrm>
              <a:off x="5611582" y="3316514"/>
              <a:ext cx="288032" cy="28803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80052" y="327447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4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080792" y="1052736"/>
            <a:ext cx="4783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주문관리시스템에 로그인하는 방법은 다음과 같습니다</a:t>
            </a:r>
            <a:r>
              <a:rPr lang="en-US" altLang="ko-KR" sz="1400" dirty="0" smtClean="0"/>
              <a:t>.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504" y="4221088"/>
            <a:ext cx="525186" cy="11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72880" y="1700928"/>
            <a:ext cx="1746000" cy="1080000"/>
          </a:xfrm>
          <a:prstGeom prst="rect">
            <a:avLst/>
          </a:prstGeom>
          <a:noFill/>
          <a:ln w="1587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24" y="332656"/>
            <a:ext cx="6537176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12840" y="313198"/>
            <a:ext cx="320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V-printing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소개 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주문방법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648" y="2132856"/>
            <a:ext cx="62769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모서리가 둥근 직사각형 39"/>
          <p:cNvSpPr/>
          <p:nvPr/>
        </p:nvSpPr>
        <p:spPr>
          <a:xfrm>
            <a:off x="848544" y="1052736"/>
            <a:ext cx="2160240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주문방법 설정</a:t>
            </a:r>
            <a:endParaRPr lang="ko-KR" alt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080792" y="1052736"/>
            <a:ext cx="6001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회사의 주문 환경에 따라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환경설정을 통해 가장 적합한 주문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관리환경을</a:t>
            </a:r>
            <a:endParaRPr lang="en-US" altLang="ko-KR" sz="1400" dirty="0" smtClean="0"/>
          </a:p>
          <a:p>
            <a:r>
              <a:rPr lang="ko-KR" altLang="en-US" sz="1400" dirty="0" smtClean="0"/>
              <a:t>설정하여 사용하실 수 있습니다</a:t>
            </a:r>
            <a:r>
              <a:rPr lang="en-US" altLang="ko-KR" sz="1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24" y="332656"/>
            <a:ext cx="6537176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12840" y="313198"/>
            <a:ext cx="330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V-printing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소개 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기능 요약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848544" y="1052736"/>
            <a:ext cx="2160240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유용한 기능</a:t>
            </a:r>
            <a:endParaRPr lang="ko-KR" alt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080792" y="1052736"/>
            <a:ext cx="316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아래와 같은 유용한 기능이 있습니다</a:t>
            </a:r>
            <a:r>
              <a:rPr lang="en-US" altLang="ko-KR" sz="1400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648" y="1772816"/>
            <a:ext cx="7039744" cy="471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24" y="332656"/>
            <a:ext cx="6537176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12840" y="313198"/>
            <a:ext cx="266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V-printing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소개 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화면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6201" y="1643050"/>
            <a:ext cx="5790269" cy="458357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B prst="relaxedInset"/>
          </a:sp3d>
        </p:spPr>
      </p:pic>
      <p:sp>
        <p:nvSpPr>
          <p:cNvPr id="19" name="타원 7"/>
          <p:cNvSpPr>
            <a:spLocks noChangeArrowheads="1"/>
          </p:cNvSpPr>
          <p:nvPr/>
        </p:nvSpPr>
        <p:spPr bwMode="auto">
          <a:xfrm>
            <a:off x="4095750" y="1500188"/>
            <a:ext cx="285750" cy="285750"/>
          </a:xfrm>
          <a:prstGeom prst="ellipse">
            <a:avLst/>
          </a:prstGeom>
          <a:solidFill>
            <a:srgbClr val="FF0000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ko-KR" b="1">
                <a:solidFill>
                  <a:schemeClr val="bg1"/>
                </a:solidFill>
                <a:ea typeface="굴림" pitchFamily="50" charset="-127"/>
              </a:rPr>
              <a:t>1</a:t>
            </a:r>
            <a:endParaRPr lang="ko-KR" altLang="en-US" b="1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20" name="타원 8"/>
          <p:cNvSpPr>
            <a:spLocks noChangeArrowheads="1"/>
          </p:cNvSpPr>
          <p:nvPr/>
        </p:nvSpPr>
        <p:spPr bwMode="auto">
          <a:xfrm>
            <a:off x="4024313" y="2714625"/>
            <a:ext cx="285750" cy="28575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ko-KR" b="1">
                <a:solidFill>
                  <a:schemeClr val="bg1"/>
                </a:solidFill>
                <a:ea typeface="굴림" pitchFamily="50" charset="-127"/>
              </a:rPr>
              <a:t>2</a:t>
            </a:r>
            <a:endParaRPr lang="ko-KR" altLang="en-US" b="1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24" name="타원 9"/>
          <p:cNvSpPr>
            <a:spLocks noChangeArrowheads="1"/>
          </p:cNvSpPr>
          <p:nvPr/>
        </p:nvSpPr>
        <p:spPr bwMode="auto">
          <a:xfrm>
            <a:off x="4238625" y="3571875"/>
            <a:ext cx="285750" cy="28575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ko-KR" b="1">
                <a:solidFill>
                  <a:schemeClr val="bg1"/>
                </a:solidFill>
                <a:ea typeface="굴림" pitchFamily="50" charset="-127"/>
              </a:rPr>
              <a:t>3</a:t>
            </a:r>
            <a:endParaRPr lang="ko-KR" altLang="en-US" b="1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25" name="타원 10"/>
          <p:cNvSpPr>
            <a:spLocks noChangeArrowheads="1"/>
          </p:cNvSpPr>
          <p:nvPr/>
        </p:nvSpPr>
        <p:spPr bwMode="auto">
          <a:xfrm>
            <a:off x="6024563" y="3500438"/>
            <a:ext cx="285750" cy="28575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ko-KR" b="1">
                <a:solidFill>
                  <a:schemeClr val="bg1"/>
                </a:solidFill>
                <a:ea typeface="굴림" pitchFamily="50" charset="-127"/>
              </a:rPr>
              <a:t>4</a:t>
            </a:r>
            <a:endParaRPr lang="ko-KR" altLang="en-US" b="1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26" name="타원 11"/>
          <p:cNvSpPr>
            <a:spLocks noChangeArrowheads="1"/>
          </p:cNvSpPr>
          <p:nvPr/>
        </p:nvSpPr>
        <p:spPr bwMode="auto">
          <a:xfrm>
            <a:off x="6524625" y="4643438"/>
            <a:ext cx="285750" cy="28575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ko-KR" b="1">
                <a:solidFill>
                  <a:schemeClr val="bg1"/>
                </a:solidFill>
                <a:ea typeface="굴림" pitchFamily="50" charset="-127"/>
              </a:rPr>
              <a:t>5</a:t>
            </a:r>
            <a:endParaRPr lang="ko-KR" altLang="en-US" b="1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27" name="타원 13"/>
          <p:cNvSpPr>
            <a:spLocks noChangeArrowheads="1"/>
          </p:cNvSpPr>
          <p:nvPr/>
        </p:nvSpPr>
        <p:spPr bwMode="auto">
          <a:xfrm>
            <a:off x="5238750" y="3929063"/>
            <a:ext cx="285750" cy="28575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ko-KR" b="1">
                <a:solidFill>
                  <a:schemeClr val="bg1"/>
                </a:solidFill>
                <a:ea typeface="굴림" pitchFamily="50" charset="-127"/>
              </a:rPr>
              <a:t>7</a:t>
            </a:r>
            <a:endParaRPr lang="ko-KR" altLang="en-US" b="1">
              <a:solidFill>
                <a:schemeClr val="bg1"/>
              </a:solidFill>
              <a:ea typeface="굴림" pitchFamily="50" charset="-127"/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938" y="3571875"/>
            <a:ext cx="954087" cy="758825"/>
          </a:xfrm>
          <a:prstGeom prst="rect">
            <a:avLst/>
          </a:prstGeom>
          <a:noFill/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</p:pic>
      <p:sp>
        <p:nvSpPr>
          <p:cNvPr id="29" name="타원 12"/>
          <p:cNvSpPr>
            <a:spLocks noChangeArrowheads="1"/>
          </p:cNvSpPr>
          <p:nvPr/>
        </p:nvSpPr>
        <p:spPr bwMode="auto">
          <a:xfrm>
            <a:off x="7239000" y="3929063"/>
            <a:ext cx="285750" cy="28575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ko-KR" b="1">
                <a:solidFill>
                  <a:schemeClr val="bg1"/>
                </a:solidFill>
                <a:ea typeface="굴림" pitchFamily="50" charset="-127"/>
              </a:rPr>
              <a:t>6</a:t>
            </a:r>
            <a:endParaRPr lang="ko-KR" altLang="en-US" b="1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30" name="타원 15"/>
          <p:cNvSpPr>
            <a:spLocks noChangeArrowheads="1"/>
          </p:cNvSpPr>
          <p:nvPr/>
        </p:nvSpPr>
        <p:spPr bwMode="auto">
          <a:xfrm>
            <a:off x="4167188" y="4500563"/>
            <a:ext cx="285750" cy="28575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ko-KR" b="1">
                <a:solidFill>
                  <a:schemeClr val="bg1"/>
                </a:solidFill>
                <a:ea typeface="굴림" pitchFamily="50" charset="-127"/>
              </a:rPr>
              <a:t>8</a:t>
            </a:r>
            <a:endParaRPr lang="ko-KR" altLang="en-US" b="1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488504" y="3789040"/>
            <a:ext cx="2396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로그인 회사의 로고표시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미리보기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필드 실시간 반영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명함원판 선택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사업장 선택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이름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부서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직위 등 입력필드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이미지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Tab(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이미지 선택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해제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사용자 선택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8.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명함지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수량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선택</a:t>
            </a:r>
          </a:p>
        </p:txBody>
      </p:sp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223838" y="1928227"/>
            <a:ext cx="2121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rgbClr val="0070C0"/>
                </a:solidFill>
                <a:latin typeface="+mn-ea"/>
              </a:rPr>
              <a:t>“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</a:rPr>
              <a:t>주문이  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</a:rPr>
              <a:t>편리합니다</a:t>
            </a:r>
            <a:r>
              <a:rPr lang="en-US" altLang="ko-KR" sz="1600" b="1" dirty="0">
                <a:solidFill>
                  <a:srgbClr val="0070C0"/>
                </a:solidFill>
                <a:latin typeface="+mn-ea"/>
              </a:rPr>
              <a:t>.</a:t>
            </a: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338138" y="2242552"/>
            <a:ext cx="24352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 dirty="0">
                <a:solidFill>
                  <a:srgbClr val="0070C0"/>
                </a:solidFill>
                <a:latin typeface="+mn-ea"/>
              </a:rPr>
              <a:t>오류가능성이  적습니다</a:t>
            </a:r>
            <a:r>
              <a:rPr lang="en-US" altLang="ko-KR" sz="1600" b="1" dirty="0">
                <a:solidFill>
                  <a:srgbClr val="0070C0"/>
                </a:solidFill>
                <a:latin typeface="+mn-ea"/>
              </a:rPr>
              <a:t>.</a:t>
            </a:r>
          </a:p>
        </p:txBody>
      </p:sp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334963" y="2571164"/>
            <a:ext cx="2507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 dirty="0">
                <a:solidFill>
                  <a:srgbClr val="0070C0"/>
                </a:solidFill>
                <a:latin typeface="+mn-ea"/>
              </a:rPr>
              <a:t>모든 정보가  관리됩니다</a:t>
            </a:r>
            <a:r>
              <a:rPr lang="en-US" altLang="ko-KR" sz="1600" b="1" dirty="0">
                <a:solidFill>
                  <a:srgbClr val="0070C0"/>
                </a:solidFill>
                <a:latin typeface="+mn-ea"/>
              </a:rPr>
              <a:t>.</a:t>
            </a: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344488" y="2915652"/>
            <a:ext cx="2880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 dirty="0">
                <a:solidFill>
                  <a:srgbClr val="0070C0"/>
                </a:solidFill>
                <a:latin typeface="+mn-ea"/>
              </a:rPr>
              <a:t>무료로 이용할 수 있습니다</a:t>
            </a:r>
            <a:r>
              <a:rPr lang="en-US" altLang="ko-KR" sz="1600" b="1" dirty="0">
                <a:solidFill>
                  <a:srgbClr val="0070C0"/>
                </a:solidFill>
                <a:latin typeface="+mn-ea"/>
              </a:rPr>
              <a:t>. ”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848544" y="1052736"/>
            <a:ext cx="2160240" cy="5040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주문화면 예시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725</Words>
  <Application>Microsoft Office PowerPoint</Application>
  <PresentationFormat>A4 용지(210x297mm)</PresentationFormat>
  <Paragraphs>143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officepns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명함/인쇄물 주문관리시스템 제안</dc:title>
  <dc:creator>officepns</dc:creator>
  <cp:lastModifiedBy>opns-design2</cp:lastModifiedBy>
  <cp:revision>258</cp:revision>
  <dcterms:created xsi:type="dcterms:W3CDTF">2012-06-28T03:06:00Z</dcterms:created>
  <dcterms:modified xsi:type="dcterms:W3CDTF">2015-06-25T05:01:28Z</dcterms:modified>
</cp:coreProperties>
</file>